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3" r:id="rId1"/>
  </p:sldMasterIdLst>
  <p:notesMasterIdLst>
    <p:notesMasterId r:id="rId21"/>
  </p:notesMasterIdLst>
  <p:sldIdLst>
    <p:sldId id="314" r:id="rId2"/>
    <p:sldId id="315" r:id="rId3"/>
    <p:sldId id="316" r:id="rId4"/>
    <p:sldId id="317" r:id="rId5"/>
    <p:sldId id="320" r:id="rId6"/>
    <p:sldId id="322" r:id="rId7"/>
    <p:sldId id="321" r:id="rId8"/>
    <p:sldId id="323" r:id="rId9"/>
    <p:sldId id="313" r:id="rId10"/>
    <p:sldId id="312" r:id="rId11"/>
    <p:sldId id="319" r:id="rId12"/>
    <p:sldId id="276" r:id="rId13"/>
    <p:sldId id="318" r:id="rId14"/>
    <p:sldId id="277" r:id="rId15"/>
    <p:sldId id="326" r:id="rId16"/>
    <p:sldId id="324" r:id="rId17"/>
    <p:sldId id="325" r:id="rId18"/>
    <p:sldId id="329" r:id="rId19"/>
    <p:sldId id="32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7D395AB-7F10-4969-93F3-C1E5AFE69323}">
          <p14:sldIdLst>
            <p14:sldId id="314"/>
            <p14:sldId id="315"/>
            <p14:sldId id="316"/>
            <p14:sldId id="317"/>
            <p14:sldId id="320"/>
            <p14:sldId id="322"/>
            <p14:sldId id="321"/>
            <p14:sldId id="323"/>
            <p14:sldId id="313"/>
            <p14:sldId id="312"/>
            <p14:sldId id="319"/>
            <p14:sldId id="276"/>
            <p14:sldId id="318"/>
            <p14:sldId id="277"/>
            <p14:sldId id="326"/>
            <p14:sldId id="324"/>
            <p14:sldId id="325"/>
            <p14:sldId id="329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ED784-9C75-4558-AD79-7B265892B943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F2677-A977-4EAD-9DB7-C238806511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3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F2677-A977-4EAD-9DB7-C238806511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910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F2677-A977-4EAD-9DB7-C238806511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36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A1E3F9B-5BD1-41C3-9AFC-E90182605EF8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1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6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80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67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60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965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4CF4-98DC-4377-BB56-9E97AE2554E7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4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3F4E6-D844-4977-A33B-64C6C0C33A57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29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0B0D6-4CBA-4EAC-BC37-87B6076A526D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6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A2E10C54-6A20-4364-8766-042C7D4D13E1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2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0322036-CCA7-43D1-8989-C6135FED3301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4155DBD-7C4D-48C5-93D8-F27A7E1C30D7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0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3801-F5DA-4F3E-B212-E5D6CD4C89CE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8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B0CCB-3C4A-4EB2-BEEE-B4BB043A4530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0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6BBF-F6BE-4489-B1EE-1575F6B9B799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3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altLang="ru-RU">
              <a:solidFill>
                <a:srgbClr val="333300"/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68C582-44D3-4739-A49A-0C361B18258E}" type="slidenum">
              <a:rPr lang="ru-RU" altLang="ru-RU" smtClean="0">
                <a:solidFill>
                  <a:srgbClr val="333300"/>
                </a:solidFill>
              </a:rPr>
              <a:pPr/>
              <a:t>‹#›</a:t>
            </a:fld>
            <a:endParaRPr lang="ru-RU" altLang="ru-RU">
              <a:solidFill>
                <a:srgbClr val="33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8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8B2BAA-B77C-4062-8162-D57AC74E7120}" type="slidenum">
              <a:rPr lang="ru-RU" altLang="ru-RU" smtClean="0">
                <a:solidFill>
                  <a:srgbClr val="3333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3333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8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9DBCE5-B3BC-4709-AD07-0F17059AFD4E}"/>
              </a:ext>
            </a:extLst>
          </p:cNvPr>
          <p:cNvSpPr txBox="1"/>
          <p:nvPr/>
        </p:nvSpPr>
        <p:spPr>
          <a:xfrm>
            <a:off x="1274554" y="1834192"/>
            <a:ext cx="76096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600" dirty="0"/>
          </a:p>
          <a:p>
            <a:endParaRPr lang="ru-RU" sz="3600" dirty="0"/>
          </a:p>
          <a:p>
            <a:r>
              <a:rPr lang="ru-RU" sz="2700" b="1" dirty="0"/>
              <a:t>Тема: Ресурсный потенциал предприятия:</a:t>
            </a:r>
            <a:br>
              <a:rPr lang="ru-RU" sz="2700" b="1" dirty="0"/>
            </a:br>
            <a:r>
              <a:rPr lang="ru-RU" sz="2700" b="1" dirty="0"/>
              <a:t>основной капитал, оборотный капитал,</a:t>
            </a:r>
            <a:br>
              <a:rPr lang="ru-RU" sz="2700" b="1" dirty="0"/>
            </a:br>
            <a:r>
              <a:rPr lang="ru-RU" sz="2700" b="1" dirty="0"/>
              <a:t>трудовые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4182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2" y="0"/>
            <a:ext cx="8976527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467" y="998935"/>
            <a:ext cx="6373415" cy="647700"/>
          </a:xfrm>
        </p:spPr>
        <p:txBody>
          <a:bodyPr/>
          <a:lstStyle/>
          <a:p>
            <a:pPr algn="ctr" eaLnBrk="1" hangingPunct="1"/>
            <a:endParaRPr lang="ru-RU" altLang="ru-RU" sz="3000"/>
          </a:p>
        </p:txBody>
      </p:sp>
      <p:pic>
        <p:nvPicPr>
          <p:cNvPr id="34819" name="Picture 3" descr="C:\Users\Администратор\Desktop\ЗАВКАФ\Презентация Разделение труда\Схема оборотных средств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9468" y="116633"/>
            <a:ext cx="6804940" cy="6707782"/>
          </a:xfrm>
          <a:noFill/>
        </p:spPr>
      </p:pic>
    </p:spTree>
    <p:extLst>
      <p:ext uri="{BB962C8B-B14F-4D97-AF65-F5344CB8AC3E}">
        <p14:creationId xmlns:p14="http://schemas.microsoft.com/office/powerpoint/2010/main" val="342580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 Box 6">
            <a:extLst>
              <a:ext uri="{FF2B5EF4-FFF2-40B4-BE49-F238E27FC236}">
                <a16:creationId xmlns:a16="http://schemas.microsoft.com/office/drawing/2014/main" id="{2F2EA157-440A-4005-8468-063C29CF5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127" y="656641"/>
            <a:ext cx="54006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0" lang="ru-RU" altLang="ru-RU" sz="2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Кругооборот оборотных средств</a:t>
            </a:r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EB9CB669-4F1B-4E40-9472-BA2414DB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989138"/>
            <a:ext cx="1655762" cy="6492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Денежные средства</a:t>
            </a:r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9D8F0C5B-441C-45F5-BB3C-9F60CF91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989138"/>
            <a:ext cx="2017712" cy="6477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Производствен-ные запасы</a:t>
            </a:r>
          </a:p>
        </p:txBody>
      </p:sp>
      <p:sp>
        <p:nvSpPr>
          <p:cNvPr id="26630" name="AutoShape 9">
            <a:extLst>
              <a:ext uri="{FF2B5EF4-FFF2-40B4-BE49-F238E27FC236}">
                <a16:creationId xmlns:a16="http://schemas.microsoft.com/office/drawing/2014/main" id="{BF5A3E31-0515-46F6-92E7-CD2B7441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2133600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440C043E-D367-4C75-A61B-2CE988EF6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989138"/>
            <a:ext cx="1727200" cy="6492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Процесс производства</a:t>
            </a:r>
          </a:p>
        </p:txBody>
      </p:sp>
      <p:sp>
        <p:nvSpPr>
          <p:cNvPr id="26632" name="AutoShape 11">
            <a:extLst>
              <a:ext uri="{FF2B5EF4-FFF2-40B4-BE49-F238E27FC236}">
                <a16:creationId xmlns:a16="http://schemas.microsoft.com/office/drawing/2014/main" id="{A95E3664-8A08-4BEF-A490-9D6885572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2133600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6633" name="AutoShape 12">
            <a:extLst>
              <a:ext uri="{FF2B5EF4-FFF2-40B4-BE49-F238E27FC236}">
                <a16:creationId xmlns:a16="http://schemas.microsoft.com/office/drawing/2014/main" id="{A44F099F-F270-48DA-AAD7-5AAA4C04283D}"/>
              </a:ext>
            </a:extLst>
          </p:cNvPr>
          <p:cNvSpPr>
            <a:spLocks noChangeArrowheads="1"/>
          </p:cNvSpPr>
          <p:nvPr/>
        </p:nvSpPr>
        <p:spPr bwMode="auto">
          <a:xfrm rot="2513638">
            <a:off x="6877050" y="2492375"/>
            <a:ext cx="863600" cy="288925"/>
          </a:xfrm>
          <a:prstGeom prst="rightArrow">
            <a:avLst>
              <a:gd name="adj1" fmla="val 50000"/>
              <a:gd name="adj2" fmla="val 747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86029" name="Rectangle 13">
            <a:extLst>
              <a:ext uri="{FF2B5EF4-FFF2-40B4-BE49-F238E27FC236}">
                <a16:creationId xmlns:a16="http://schemas.microsoft.com/office/drawing/2014/main" id="{08EDCFB0-666F-45A0-AF7B-3BB9F0330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068638"/>
            <a:ext cx="1727200" cy="1152525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Готовая продукция, работы, услуги</a:t>
            </a:r>
          </a:p>
        </p:txBody>
      </p:sp>
      <p:sp>
        <p:nvSpPr>
          <p:cNvPr id="86030" name="Rectangle 14">
            <a:extLst>
              <a:ext uri="{FF2B5EF4-FFF2-40B4-BE49-F238E27FC236}">
                <a16:creationId xmlns:a16="http://schemas.microsoft.com/office/drawing/2014/main" id="{3371F2A4-5711-45A3-98C9-EE4CBD28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068638"/>
            <a:ext cx="1944688" cy="6492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Незавершенное производство</a:t>
            </a:r>
          </a:p>
        </p:txBody>
      </p:sp>
      <p:sp>
        <p:nvSpPr>
          <p:cNvPr id="26636" name="AutoShape 15">
            <a:extLst>
              <a:ext uri="{FF2B5EF4-FFF2-40B4-BE49-F238E27FC236}">
                <a16:creationId xmlns:a16="http://schemas.microsoft.com/office/drawing/2014/main" id="{A2D23F79-9A99-41F4-8D68-C79FD3B0CC8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24526" y="2708275"/>
            <a:ext cx="431800" cy="288925"/>
          </a:xfrm>
          <a:prstGeom prst="rightArrow">
            <a:avLst>
              <a:gd name="adj1" fmla="val 50000"/>
              <a:gd name="adj2" fmla="val 37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6637" name="AutoShape 16">
            <a:extLst>
              <a:ext uri="{FF2B5EF4-FFF2-40B4-BE49-F238E27FC236}">
                <a16:creationId xmlns:a16="http://schemas.microsoft.com/office/drawing/2014/main" id="{2EF5D4F4-B568-4189-B347-E5D221CEB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213100"/>
            <a:ext cx="144462" cy="28733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86033" name="Rectangle 17">
            <a:extLst>
              <a:ext uri="{FF2B5EF4-FFF2-40B4-BE49-F238E27FC236}">
                <a16:creationId xmlns:a16="http://schemas.microsoft.com/office/drawing/2014/main" id="{E5C37AFF-2503-4653-8B7A-EF5F430C0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868863"/>
            <a:ext cx="1655763" cy="6492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kumimoji="0" lang="ru-RU" altLang="ru-RU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Денежные средства</a:t>
            </a:r>
          </a:p>
        </p:txBody>
      </p:sp>
      <p:sp>
        <p:nvSpPr>
          <p:cNvPr id="26639" name="AutoShape 18">
            <a:extLst>
              <a:ext uri="{FF2B5EF4-FFF2-40B4-BE49-F238E27FC236}">
                <a16:creationId xmlns:a16="http://schemas.microsoft.com/office/drawing/2014/main" id="{3AE2F94C-50E2-4D90-8032-CF8E6F64BF9F}"/>
              </a:ext>
            </a:extLst>
          </p:cNvPr>
          <p:cNvSpPr>
            <a:spLocks noChangeArrowheads="1"/>
          </p:cNvSpPr>
          <p:nvPr/>
        </p:nvSpPr>
        <p:spPr bwMode="auto">
          <a:xfrm rot="7571003">
            <a:off x="6673850" y="4608513"/>
            <a:ext cx="936625" cy="288925"/>
          </a:xfrm>
          <a:prstGeom prst="right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6640" name="AutoShape 23">
            <a:extLst>
              <a:ext uri="{FF2B5EF4-FFF2-40B4-BE49-F238E27FC236}">
                <a16:creationId xmlns:a16="http://schemas.microsoft.com/office/drawing/2014/main" id="{FCC4B8F7-6C85-4A1A-9F9A-AF30E6371593}"/>
              </a:ext>
            </a:extLst>
          </p:cNvPr>
          <p:cNvSpPr>
            <a:spLocks noChangeArrowheads="1"/>
          </p:cNvSpPr>
          <p:nvPr/>
        </p:nvSpPr>
        <p:spPr bwMode="auto">
          <a:xfrm rot="-8796957">
            <a:off x="3995738" y="4724400"/>
            <a:ext cx="936625" cy="288925"/>
          </a:xfrm>
          <a:prstGeom prst="right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6641" name="AutoShape 24">
            <a:extLst>
              <a:ext uri="{FF2B5EF4-FFF2-40B4-BE49-F238E27FC236}">
                <a16:creationId xmlns:a16="http://schemas.microsoft.com/office/drawing/2014/main" id="{7A4FA238-FA9D-4776-AB05-24275A92A9CC}"/>
              </a:ext>
            </a:extLst>
          </p:cNvPr>
          <p:cNvSpPr>
            <a:spLocks noChangeArrowheads="1"/>
          </p:cNvSpPr>
          <p:nvPr/>
        </p:nvSpPr>
        <p:spPr bwMode="auto">
          <a:xfrm rot="-6765831">
            <a:off x="3168650" y="3897313"/>
            <a:ext cx="936625" cy="288925"/>
          </a:xfrm>
          <a:prstGeom prst="right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6642" name="AutoShape 25">
            <a:extLst>
              <a:ext uri="{FF2B5EF4-FFF2-40B4-BE49-F238E27FC236}">
                <a16:creationId xmlns:a16="http://schemas.microsoft.com/office/drawing/2014/main" id="{10F65E3B-FF48-43A9-AC21-E8E1ADBD8E4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735263" y="2960688"/>
            <a:ext cx="936625" cy="288925"/>
          </a:xfrm>
          <a:prstGeom prst="rightArrow">
            <a:avLst>
              <a:gd name="adj1" fmla="val 50000"/>
              <a:gd name="adj2" fmla="val 81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86043" name="Text Box 27">
            <a:extLst>
              <a:ext uri="{FF2B5EF4-FFF2-40B4-BE49-F238E27FC236}">
                <a16:creationId xmlns:a16="http://schemas.microsoft.com/office/drawing/2014/main" id="{CDBD7D36-FBB6-445F-AF71-4741BD8D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3068638"/>
            <a:ext cx="1223963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endParaRPr kumimoji="0" lang="ru-RU" altLang="ru-RU" b="1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6044" name="Text Box 28">
            <a:extLst>
              <a:ext uri="{FF2B5EF4-FFF2-40B4-BE49-F238E27FC236}">
                <a16:creationId xmlns:a16="http://schemas.microsoft.com/office/drawing/2014/main" id="{B7937146-5538-4119-91CB-4CCE2378A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700213"/>
            <a:ext cx="3587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ru-RU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</a:t>
            </a:r>
            <a:endParaRPr kumimoji="0" lang="ru-RU" altLang="ru-RU" sz="2400" b="1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86045" name="Text Box 29">
            <a:extLst>
              <a:ext uri="{FF2B5EF4-FFF2-40B4-BE49-F238E27FC236}">
                <a16:creationId xmlns:a16="http://schemas.microsoft.com/office/drawing/2014/main" id="{901035D9-5099-40E0-B0E6-C53073679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00213"/>
            <a:ext cx="3587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ru-RU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</a:t>
            </a:r>
            <a:endParaRPr kumimoji="0" lang="ru-RU" altLang="ru-RU" sz="2400" b="1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86046" name="Text Box 30">
            <a:extLst>
              <a:ext uri="{FF2B5EF4-FFF2-40B4-BE49-F238E27FC236}">
                <a16:creationId xmlns:a16="http://schemas.microsoft.com/office/drawing/2014/main" id="{149839E6-2227-43F9-947A-5D6542B66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1989138"/>
            <a:ext cx="3587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ru-RU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</a:t>
            </a:r>
            <a:endParaRPr kumimoji="0" lang="ru-RU" altLang="ru-RU" sz="2400" b="1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86047" name="Text Box 31">
            <a:extLst>
              <a:ext uri="{FF2B5EF4-FFF2-40B4-BE49-F238E27FC236}">
                <a16:creationId xmlns:a16="http://schemas.microsoft.com/office/drawing/2014/main" id="{35357E90-387B-489D-A94C-821B8445B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652963"/>
            <a:ext cx="3587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ru-RU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3</a:t>
            </a:r>
            <a:endParaRPr kumimoji="0" lang="ru-RU" altLang="ru-RU" sz="2400" b="1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>
            <a:extLst>
              <a:ext uri="{FF2B5EF4-FFF2-40B4-BE49-F238E27FC236}">
                <a16:creationId xmlns:a16="http://schemas.microsoft.com/office/drawing/2014/main" id="{DC140D1F-EB23-40A9-B71D-B26739246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339" y="476673"/>
            <a:ext cx="552700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altLang="ru-RU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85" y="980728"/>
            <a:ext cx="807271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15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>
            <a:extLst>
              <a:ext uri="{FF2B5EF4-FFF2-40B4-BE49-F238E27FC236}">
                <a16:creationId xmlns:a16="http://schemas.microsoft.com/office/drawing/2014/main" id="{1237FEB2-065D-4E17-AF8B-19247424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73025"/>
            <a:ext cx="7499350" cy="8318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0"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Показатели оборачиваемости оборотных средств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2BF48C2-A8D0-49D2-928F-434C093FF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923925"/>
            <a:ext cx="7634288" cy="2682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  <a:defRPr/>
            </a:pPr>
            <a:r>
              <a:rPr kumimoji="0" lang="ru-RU" altLang="ru-RU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Число оборотов оборотных средств за период </a:t>
            </a:r>
            <a:r>
              <a:rPr kumimoji="0" lang="ru-RU" altLang="ru-RU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(</a:t>
            </a:r>
            <a:r>
              <a:rPr kumimoji="0" lang="ru-RU" altLang="ru-RU" sz="20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Коб</a:t>
            </a:r>
            <a:r>
              <a:rPr kumimoji="0" lang="ru-RU" altLang="ru-RU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)</a:t>
            </a:r>
            <a:endParaRPr kumimoji="0" lang="ru-RU" altLang="ru-RU" sz="2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kumimoji="0" lang="ru-RU" altLang="ru-RU" sz="1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kumimoji="0" lang="ru-RU" altLang="ru-RU" sz="2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ru-RU" altLang="ru-RU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2. Длительность одного оборота оборотных средств </a:t>
            </a:r>
            <a:r>
              <a:rPr kumimoji="0" lang="ru-RU" altLang="ru-RU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(Т)</a:t>
            </a:r>
            <a:endParaRPr kumimoji="0" lang="ru-RU" altLang="ru-RU" sz="2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kumimoji="0" lang="ru-RU" altLang="ru-RU" sz="2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kumimoji="0" lang="ru-RU" altLang="ru-RU" sz="1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ru-RU" altLang="ru-RU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3. Коэффициент загрузки оборотных средств (К</a:t>
            </a:r>
            <a:r>
              <a:rPr kumimoji="0" lang="ru-RU" altLang="ru-RU" sz="2000" baseline="-1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ЗАГР</a:t>
            </a:r>
            <a:r>
              <a:rPr kumimoji="0" lang="ru-RU" altLang="ru-RU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) </a:t>
            </a:r>
          </a:p>
        </p:txBody>
      </p:sp>
      <p:sp>
        <p:nvSpPr>
          <p:cNvPr id="27652" name="Rectangle 8">
            <a:extLst>
              <a:ext uri="{FF2B5EF4-FFF2-40B4-BE49-F238E27FC236}">
                <a16:creationId xmlns:a16="http://schemas.microsoft.com/office/drawing/2014/main" id="{09C3342A-29CB-4543-BEA1-A32F3EC16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4505325"/>
            <a:ext cx="5853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0" lang="ru-RU" altLang="ru-RU" sz="2000" b="0" i="1" u="sng" dirty="0">
                <a:solidFill>
                  <a:schemeClr val="tx2"/>
                </a:solidFill>
                <a:latin typeface="Tahoma" panose="020B0604030504040204" pitchFamily="34" charset="0"/>
              </a:rPr>
              <a:t>Абсолютное</a:t>
            </a:r>
            <a:r>
              <a:rPr kumimoji="0" lang="ru-RU" altLang="ru-RU" sz="2000" b="0" u="sng" dirty="0">
                <a:solidFill>
                  <a:schemeClr val="tx2"/>
                </a:solidFill>
                <a:latin typeface="Tahoma" panose="020B0604030504040204" pitchFamily="34" charset="0"/>
              </a:rPr>
              <a:t> </a:t>
            </a:r>
            <a:r>
              <a:rPr kumimoji="0" lang="ru-RU" altLang="ru-RU" sz="2000" b="0" dirty="0">
                <a:solidFill>
                  <a:schemeClr val="tx2"/>
                </a:solidFill>
                <a:latin typeface="Tahoma" panose="020B0604030504040204" pitchFamily="34" charset="0"/>
              </a:rPr>
              <a:t>высвобождение оборотных средств</a:t>
            </a:r>
            <a:endParaRPr kumimoji="0" lang="ru-RU" altLang="ru-RU" sz="2400" b="0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7653" name="Rectangle 9">
            <a:extLst>
              <a:ext uri="{FF2B5EF4-FFF2-40B4-BE49-F238E27FC236}">
                <a16:creationId xmlns:a16="http://schemas.microsoft.com/office/drawing/2014/main" id="{269BB7C5-7281-4E03-A032-CEFB005D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4892675"/>
            <a:ext cx="394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ru-RU" altLang="ru-RU" sz="2400" b="0" i="1">
                <a:latin typeface="Tahoma" panose="020B0604030504040204" pitchFamily="34" charset="0"/>
                <a:sym typeface="Symbol" panose="05050102010706020507" pitchFamily="18" charset="2"/>
              </a:rPr>
              <a:t></a:t>
            </a:r>
            <a:r>
              <a:rPr kumimoji="0" lang="ru-RU" altLang="ru-RU" sz="2400" b="0" i="1">
                <a:latin typeface="Tahoma" panose="020B0604030504040204" pitchFamily="34" charset="0"/>
              </a:rPr>
              <a:t>ОбС = ОбС</a:t>
            </a:r>
            <a:r>
              <a:rPr kumimoji="0" lang="ru-RU" altLang="ru-RU" sz="2400" b="0" i="1" baseline="-10000">
                <a:latin typeface="Tahoma" panose="020B0604030504040204" pitchFamily="34" charset="0"/>
                <a:sym typeface="Symbol" panose="05050102010706020507" pitchFamily="18" charset="2"/>
              </a:rPr>
              <a:t>ФАКТ </a:t>
            </a:r>
            <a:r>
              <a:rPr kumimoji="0" lang="ru-RU" altLang="ru-RU" sz="2400" b="0" i="1">
                <a:latin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kumimoji="0" lang="ru-RU" altLang="ru-RU" sz="2400" b="0" i="1">
                <a:latin typeface="Tahoma" panose="020B0604030504040204" pitchFamily="34" charset="0"/>
              </a:rPr>
              <a:t> ОбС</a:t>
            </a:r>
            <a:r>
              <a:rPr kumimoji="0" lang="ru-RU" altLang="ru-RU" sz="2400" b="0" i="1" baseline="-10000">
                <a:latin typeface="Tahoma" panose="020B0604030504040204" pitchFamily="34" charset="0"/>
                <a:sym typeface="Symbol" panose="05050102010706020507" pitchFamily="18" charset="2"/>
              </a:rPr>
              <a:t>ПЛАН</a:t>
            </a:r>
          </a:p>
        </p:txBody>
      </p:sp>
      <p:sp>
        <p:nvSpPr>
          <p:cNvPr id="87050" name="Rectangle 10">
            <a:extLst>
              <a:ext uri="{FF2B5EF4-FFF2-40B4-BE49-F238E27FC236}">
                <a16:creationId xmlns:a16="http://schemas.microsoft.com/office/drawing/2014/main" id="{10EA11B3-844D-4421-8224-A61A53DEB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311775"/>
            <a:ext cx="6286500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kumimoji="0" lang="ru-RU" altLang="ru-RU" sz="2000" i="1" u="sng" dirty="0">
                <a:solidFill>
                  <a:schemeClr val="tx2"/>
                </a:solidFill>
                <a:latin typeface="Tahoma" panose="020B0604030504040204" pitchFamily="34" charset="0"/>
              </a:rPr>
              <a:t>Относительное</a:t>
            </a:r>
            <a:r>
              <a:rPr kumimoji="0" lang="ru-RU" altLang="ru-RU" sz="2000" dirty="0">
                <a:solidFill>
                  <a:schemeClr val="tx2"/>
                </a:solidFill>
                <a:latin typeface="Tahoma" panose="020B0604030504040204" pitchFamily="34" charset="0"/>
              </a:rPr>
              <a:t> высвобождение оборотных средств</a:t>
            </a:r>
            <a:r>
              <a:rPr kumimoji="0" lang="ru-RU" altLang="ru-RU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7655" name="Rectangle 12">
            <a:extLst>
              <a:ext uri="{FF2B5EF4-FFF2-40B4-BE49-F238E27FC236}">
                <a16:creationId xmlns:a16="http://schemas.microsoft.com/office/drawing/2014/main" id="{594772E8-D86F-46CE-83DA-C7B91AC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graphicFrame>
        <p:nvGraphicFramePr>
          <p:cNvPr id="27656" name="Object 11">
            <a:extLst>
              <a:ext uri="{FF2B5EF4-FFF2-40B4-BE49-F238E27FC236}">
                <a16:creationId xmlns:a16="http://schemas.microsoft.com/office/drawing/2014/main" id="{7274D98D-F7E5-4808-9C9D-4B35EF4C1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198693"/>
              </p:ext>
            </p:extLst>
          </p:nvPr>
        </p:nvGraphicFramePr>
        <p:xfrm>
          <a:off x="3352800" y="1196975"/>
          <a:ext cx="243998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Уравнение" r:id="rId3" imgW="1091880" imgH="558720" progId="Equation.3">
                  <p:embed/>
                </p:oleObj>
              </mc:Choice>
              <mc:Fallback>
                <p:oleObj name="Уравнение" r:id="rId3" imgW="1091880" imgH="558720" progId="Equation.3">
                  <p:embed/>
                  <p:pic>
                    <p:nvPicPr>
                      <p:cNvPr id="27656" name="Object 11">
                        <a:extLst>
                          <a:ext uri="{FF2B5EF4-FFF2-40B4-BE49-F238E27FC236}">
                            <a16:creationId xmlns:a16="http://schemas.microsoft.com/office/drawing/2014/main" id="{7274D98D-F7E5-4808-9C9D-4B35EF4C11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196975"/>
                        <a:ext cx="2439988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14">
            <a:extLst>
              <a:ext uri="{FF2B5EF4-FFF2-40B4-BE49-F238E27FC236}">
                <a16:creationId xmlns:a16="http://schemas.microsoft.com/office/drawing/2014/main" id="{4C93C764-8D2E-4585-889C-F740B2D3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graphicFrame>
        <p:nvGraphicFramePr>
          <p:cNvPr id="27658" name="Object 13">
            <a:extLst>
              <a:ext uri="{FF2B5EF4-FFF2-40B4-BE49-F238E27FC236}">
                <a16:creationId xmlns:a16="http://schemas.microsoft.com/office/drawing/2014/main" id="{92AD1DD6-9F84-4779-B69E-512D15C1C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05160"/>
              </p:ext>
            </p:extLst>
          </p:nvPr>
        </p:nvGraphicFramePr>
        <p:xfrm>
          <a:off x="3495675" y="2173288"/>
          <a:ext cx="2149475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" name="Уравнение" r:id="rId5" imgW="622080" imgH="507960" progId="Equation.3">
                  <p:embed/>
                </p:oleObj>
              </mc:Choice>
              <mc:Fallback>
                <p:oleObj name="Уравнение" r:id="rId5" imgW="622080" imgH="507960" progId="Equation.3">
                  <p:embed/>
                  <p:pic>
                    <p:nvPicPr>
                      <p:cNvPr id="27658" name="Object 13">
                        <a:extLst>
                          <a:ext uri="{FF2B5EF4-FFF2-40B4-BE49-F238E27FC236}">
                            <a16:creationId xmlns:a16="http://schemas.microsoft.com/office/drawing/2014/main" id="{92AD1DD6-9F84-4779-B69E-512D15C1C0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2173288"/>
                        <a:ext cx="2149475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Rectangle 16">
            <a:extLst>
              <a:ext uri="{FF2B5EF4-FFF2-40B4-BE49-F238E27FC236}">
                <a16:creationId xmlns:a16="http://schemas.microsoft.com/office/drawing/2014/main" id="{AC731B04-A9D3-4A6F-84AE-0B8CFE6E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graphicFrame>
        <p:nvGraphicFramePr>
          <p:cNvPr id="27660" name="Object 15">
            <a:extLst>
              <a:ext uri="{FF2B5EF4-FFF2-40B4-BE49-F238E27FC236}">
                <a16:creationId xmlns:a16="http://schemas.microsoft.com/office/drawing/2014/main" id="{08106972-29EF-4B12-B458-F4853A475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18115"/>
              </p:ext>
            </p:extLst>
          </p:nvPr>
        </p:nvGraphicFramePr>
        <p:xfrm>
          <a:off x="3803650" y="3598863"/>
          <a:ext cx="22701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" name="Уравнение" r:id="rId7" imgW="1269720" imgH="558720" progId="Equation.3">
                  <p:embed/>
                </p:oleObj>
              </mc:Choice>
              <mc:Fallback>
                <p:oleObj name="Уравнение" r:id="rId7" imgW="1269720" imgH="558720" progId="Equation.3">
                  <p:embed/>
                  <p:pic>
                    <p:nvPicPr>
                      <p:cNvPr id="27660" name="Object 15">
                        <a:extLst>
                          <a:ext uri="{FF2B5EF4-FFF2-40B4-BE49-F238E27FC236}">
                            <a16:creationId xmlns:a16="http://schemas.microsoft.com/office/drawing/2014/main" id="{08106972-29EF-4B12-B458-F4853A475E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50" y="3598863"/>
                        <a:ext cx="22701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Rectangle 18">
            <a:extLst>
              <a:ext uri="{FF2B5EF4-FFF2-40B4-BE49-F238E27FC236}">
                <a16:creationId xmlns:a16="http://schemas.microsoft.com/office/drawing/2014/main" id="{1140B6CA-6682-4480-A4BF-306A96A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graphicFrame>
        <p:nvGraphicFramePr>
          <p:cNvPr id="27662" name="Object 17">
            <a:extLst>
              <a:ext uri="{FF2B5EF4-FFF2-40B4-BE49-F238E27FC236}">
                <a16:creationId xmlns:a16="http://schemas.microsoft.com/office/drawing/2014/main" id="{BFF59EB0-8D69-45D2-BDA8-2353A5E77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783294"/>
              </p:ext>
            </p:extLst>
          </p:nvPr>
        </p:nvGraphicFramePr>
        <p:xfrm>
          <a:off x="3328988" y="5645150"/>
          <a:ext cx="34131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" name="Уравнение" r:id="rId9" imgW="2793960" imgH="698400" progId="Equation.3">
                  <p:embed/>
                </p:oleObj>
              </mc:Choice>
              <mc:Fallback>
                <p:oleObj name="Уравнение" r:id="rId9" imgW="2793960" imgH="698400" progId="Equation.3">
                  <p:embed/>
                  <p:pic>
                    <p:nvPicPr>
                      <p:cNvPr id="27662" name="Object 17">
                        <a:extLst>
                          <a:ext uri="{FF2B5EF4-FFF2-40B4-BE49-F238E27FC236}">
                            <a16:creationId xmlns:a16="http://schemas.microsoft.com/office/drawing/2014/main" id="{BFF59EB0-8D69-45D2-BDA8-2353A5E777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8" y="5645150"/>
                        <a:ext cx="34131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>
            <a:extLst>
              <a:ext uri="{FF2B5EF4-FFF2-40B4-BE49-F238E27FC236}">
                <a16:creationId xmlns:a16="http://schemas.microsoft.com/office/drawing/2014/main" id="{1237FEB2-065D-4E17-AF8B-19247424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58117"/>
            <a:ext cx="74993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0" lang="ru-RU" alt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Пример:</a:t>
            </a:r>
            <a:endParaRPr kumimoji="0"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27655" name="Rectangle 12">
            <a:extLst>
              <a:ext uri="{FF2B5EF4-FFF2-40B4-BE49-F238E27FC236}">
                <a16:creationId xmlns:a16="http://schemas.microsoft.com/office/drawing/2014/main" id="{594772E8-D86F-46CE-83DA-C7B91AC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7" name="Rectangle 14">
            <a:extLst>
              <a:ext uri="{FF2B5EF4-FFF2-40B4-BE49-F238E27FC236}">
                <a16:creationId xmlns:a16="http://schemas.microsoft.com/office/drawing/2014/main" id="{4C93C764-8D2E-4585-889C-F740B2D3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9" name="Rectangle 16">
            <a:extLst>
              <a:ext uri="{FF2B5EF4-FFF2-40B4-BE49-F238E27FC236}">
                <a16:creationId xmlns:a16="http://schemas.microsoft.com/office/drawing/2014/main" id="{AC731B04-A9D3-4A6F-84AE-0B8CFE6E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61" name="Rectangle 18">
            <a:extLst>
              <a:ext uri="{FF2B5EF4-FFF2-40B4-BE49-F238E27FC236}">
                <a16:creationId xmlns:a16="http://schemas.microsoft.com/office/drawing/2014/main" id="{1140B6CA-6682-4480-A4BF-306A96A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2864436"/>
            <a:ext cx="75608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600" dirty="0"/>
              <a:t>1. Рассчитаем среднеквартальный остаток оборотных средств: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905518"/>
            <a:ext cx="8568952" cy="1515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Среднемесячные остатки оборотных средств на предприятии составили: в январе – 1300 тыс. руб., в феврале – 1250 тыс. руб., в марте – 1350 тыс. руб. За квартал предприятие реализовало продукции на сумму 6000 тыс. руб. Определить среднеквартальный остаток оборотных средств, число их оборотов и продолжительность одного оборота.</a:t>
            </a:r>
            <a:endParaRPr lang="ru-RU" sz="14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2348880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Решение:</a:t>
            </a:r>
            <a:endParaRPr lang="ru-RU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Объект OLE132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752" y="3231564"/>
            <a:ext cx="5544616" cy="773499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323528" y="3985902"/>
            <a:ext cx="8394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Определим коэффициент оборачиваемости оборотных средств:</a:t>
            </a:r>
          </a:p>
        </p:txBody>
      </p:sp>
      <p:pic>
        <p:nvPicPr>
          <p:cNvPr id="19" name="Объект OLE133"/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4365104"/>
            <a:ext cx="2232248" cy="7200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" name="Прямоугольник 4"/>
          <p:cNvSpPr/>
          <p:nvPr/>
        </p:nvSpPr>
        <p:spPr>
          <a:xfrm rot="10800000" flipV="1">
            <a:off x="323528" y="5272754"/>
            <a:ext cx="836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З. Рассчитаем длительность одного оборота оборотных средств за квартал:</a:t>
            </a:r>
            <a:endParaRPr lang="ru-RU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Объект OLE134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5769888"/>
            <a:ext cx="2664296" cy="720080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364056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>
            <a:extLst>
              <a:ext uri="{FF2B5EF4-FFF2-40B4-BE49-F238E27FC236}">
                <a16:creationId xmlns:a16="http://schemas.microsoft.com/office/drawing/2014/main" id="{1237FEB2-065D-4E17-AF8B-19247424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947600"/>
            <a:ext cx="7859216" cy="48936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kumimoji="0" lang="ru-RU" alt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Пути ускорения </a:t>
            </a:r>
            <a:r>
              <a:rPr kumimoji="0"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оборачиваемости оборотных </a:t>
            </a:r>
            <a:r>
              <a:rPr kumimoji="0" lang="ru-RU" alt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средств:</a:t>
            </a:r>
          </a:p>
          <a:p>
            <a:pPr algn="ctr" eaLnBrk="1" hangingPunct="1">
              <a:defRPr/>
            </a:pPr>
            <a:endParaRPr kumimoji="0" lang="ru-RU" altLang="ru-RU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marL="457200" indent="-457200" algn="just" eaLnBrk="1" hangingPunct="1">
              <a:buAutoNum type="arabicPeriod"/>
              <a:defRPr/>
            </a:pPr>
            <a:r>
              <a:rPr lang="ru-RU" alt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За счет сокращения времени производства </a:t>
            </a:r>
            <a:r>
              <a:rPr lang="ru-RU" altLang="ru-RU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(совершенствование технологии, автоматизация труда)</a:t>
            </a:r>
          </a:p>
          <a:p>
            <a:pPr marL="457200" indent="-457200" algn="just" eaLnBrk="1" hangingPunct="1">
              <a:buAutoNum type="arabicPeriod"/>
              <a:defRPr/>
            </a:pPr>
            <a:r>
              <a:rPr kumimoji="0" lang="ru-RU" alt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За счет сокращения времени обращения </a:t>
            </a:r>
            <a:r>
              <a:rPr kumimoji="0" lang="ru-RU" altLang="ru-RU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(налаживание прямых межзаводских связей, ускорение перевозок, документооборота, расчетов)</a:t>
            </a:r>
          </a:p>
          <a:p>
            <a:pPr algn="ctr" eaLnBrk="1" hangingPunct="1">
              <a:defRPr/>
            </a:pPr>
            <a:endParaRPr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endParaRPr kumimoji="0" lang="ru-RU" altLang="ru-RU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endParaRPr kumimoji="0"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27655" name="Rectangle 12">
            <a:extLst>
              <a:ext uri="{FF2B5EF4-FFF2-40B4-BE49-F238E27FC236}">
                <a16:creationId xmlns:a16="http://schemas.microsoft.com/office/drawing/2014/main" id="{594772E8-D86F-46CE-83DA-C7B91AC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7" name="Rectangle 14">
            <a:extLst>
              <a:ext uri="{FF2B5EF4-FFF2-40B4-BE49-F238E27FC236}">
                <a16:creationId xmlns:a16="http://schemas.microsoft.com/office/drawing/2014/main" id="{4C93C764-8D2E-4585-889C-F740B2D3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9" name="Rectangle 16">
            <a:extLst>
              <a:ext uri="{FF2B5EF4-FFF2-40B4-BE49-F238E27FC236}">
                <a16:creationId xmlns:a16="http://schemas.microsoft.com/office/drawing/2014/main" id="{AC731B04-A9D3-4A6F-84AE-0B8CFE6E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61" name="Rectangle 18">
            <a:extLst>
              <a:ext uri="{FF2B5EF4-FFF2-40B4-BE49-F238E27FC236}">
                <a16:creationId xmlns:a16="http://schemas.microsoft.com/office/drawing/2014/main" id="{1140B6CA-6682-4480-A4BF-306A96A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18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>
            <a:extLst>
              <a:ext uri="{FF2B5EF4-FFF2-40B4-BE49-F238E27FC236}">
                <a16:creationId xmlns:a16="http://schemas.microsoft.com/office/drawing/2014/main" id="{1237FEB2-065D-4E17-AF8B-19247424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947600"/>
            <a:ext cx="7859216" cy="48936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2400" b="1" dirty="0"/>
              <a:t>Нормирование</a:t>
            </a:r>
            <a:r>
              <a:rPr lang="ru-RU" sz="2400" dirty="0"/>
              <a:t> </a:t>
            </a:r>
            <a:r>
              <a:rPr lang="ru-RU" sz="2400" b="1" dirty="0"/>
              <a:t>оборотных</a:t>
            </a:r>
            <a:r>
              <a:rPr lang="ru-RU" sz="2400" dirty="0"/>
              <a:t> </a:t>
            </a:r>
            <a:r>
              <a:rPr lang="ru-RU" sz="2400" b="1" dirty="0"/>
              <a:t>средств</a:t>
            </a:r>
            <a:r>
              <a:rPr lang="ru-RU" sz="2400" dirty="0"/>
              <a:t> — это процесс определения минимальной </a:t>
            </a:r>
            <a:r>
              <a:rPr lang="ru-RU" sz="2400" dirty="0" smtClean="0"/>
              <a:t>величины </a:t>
            </a:r>
            <a:r>
              <a:rPr lang="ru-RU" sz="2400" b="1" dirty="0"/>
              <a:t>оборотных</a:t>
            </a:r>
            <a:r>
              <a:rPr lang="ru-RU" sz="2400" dirty="0"/>
              <a:t> </a:t>
            </a:r>
            <a:r>
              <a:rPr lang="ru-RU" sz="2400" b="1" dirty="0"/>
              <a:t>средств</a:t>
            </a:r>
            <a:r>
              <a:rPr lang="ru-RU" sz="2400" dirty="0"/>
              <a:t> </a:t>
            </a:r>
            <a:r>
              <a:rPr lang="ru-RU" sz="2400" b="1" dirty="0"/>
              <a:t>на</a:t>
            </a:r>
            <a:r>
              <a:rPr lang="ru-RU" sz="2400" dirty="0"/>
              <a:t> </a:t>
            </a:r>
            <a:r>
              <a:rPr lang="ru-RU" sz="2400" b="1" dirty="0"/>
              <a:t>предприятии</a:t>
            </a:r>
            <a:r>
              <a:rPr lang="ru-RU" sz="2400" dirty="0"/>
              <a:t> для нормального протекания процесса </a:t>
            </a:r>
            <a:r>
              <a:rPr lang="ru-RU" sz="2400" dirty="0" smtClean="0"/>
              <a:t>производства</a:t>
            </a:r>
            <a:r>
              <a:rPr lang="ru-RU" sz="2400" dirty="0"/>
              <a:t>. </a:t>
            </a:r>
            <a:endParaRPr lang="ru-RU" sz="2400" dirty="0" smtClean="0"/>
          </a:p>
          <a:p>
            <a:pPr>
              <a:defRPr/>
            </a:pPr>
            <a:endParaRPr lang="ru-RU" sz="2400" dirty="0" smtClean="0"/>
          </a:p>
          <a:p>
            <a:pPr>
              <a:defRPr/>
            </a:pPr>
            <a:r>
              <a:rPr lang="ru-RU" sz="2400" dirty="0" smtClean="0"/>
              <a:t>Нормативы </a:t>
            </a:r>
            <a:r>
              <a:rPr lang="ru-RU" sz="2400" dirty="0"/>
              <a:t>определяются исходя из </a:t>
            </a:r>
            <a:r>
              <a:rPr lang="ru-RU" sz="2400" dirty="0" smtClean="0"/>
              <a:t>величин </a:t>
            </a:r>
            <a:r>
              <a:rPr lang="ru-RU" sz="2400" dirty="0"/>
              <a:t>расхода сырья, материалов, времени и товаров, рассчитанных на основании </a:t>
            </a:r>
            <a:r>
              <a:rPr lang="ru-RU" sz="2400" dirty="0" smtClean="0"/>
              <a:t>данных </a:t>
            </a:r>
            <a:r>
              <a:rPr lang="ru-RU" sz="2400" dirty="0"/>
              <a:t>прошлых периодов или на основании технических </a:t>
            </a:r>
            <a:r>
              <a:rPr lang="ru-RU" sz="2400" b="1" dirty="0"/>
              <a:t>норм</a:t>
            </a:r>
            <a:r>
              <a:rPr lang="ru-RU" sz="2400" dirty="0"/>
              <a:t>, инженерных расчётов, статистических </a:t>
            </a:r>
            <a:r>
              <a:rPr lang="ru-RU" sz="2400" dirty="0" smtClean="0"/>
              <a:t>данных</a:t>
            </a:r>
            <a:endParaRPr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endParaRPr kumimoji="0" lang="ru-RU" altLang="ru-RU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endParaRPr kumimoji="0"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27655" name="Rectangle 12">
            <a:extLst>
              <a:ext uri="{FF2B5EF4-FFF2-40B4-BE49-F238E27FC236}">
                <a16:creationId xmlns:a16="http://schemas.microsoft.com/office/drawing/2014/main" id="{594772E8-D86F-46CE-83DA-C7B91AC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7" name="Rectangle 14">
            <a:extLst>
              <a:ext uri="{FF2B5EF4-FFF2-40B4-BE49-F238E27FC236}">
                <a16:creationId xmlns:a16="http://schemas.microsoft.com/office/drawing/2014/main" id="{4C93C764-8D2E-4585-889C-F740B2D3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9" name="Rectangle 16">
            <a:extLst>
              <a:ext uri="{FF2B5EF4-FFF2-40B4-BE49-F238E27FC236}">
                <a16:creationId xmlns:a16="http://schemas.microsoft.com/office/drawing/2014/main" id="{AC731B04-A9D3-4A6F-84AE-0B8CFE6E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61" name="Rectangle 18">
            <a:extLst>
              <a:ext uri="{FF2B5EF4-FFF2-40B4-BE49-F238E27FC236}">
                <a16:creationId xmlns:a16="http://schemas.microsoft.com/office/drawing/2014/main" id="{1140B6CA-6682-4480-A4BF-306A96A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89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0" name="Rectangle 6">
            <a:extLst>
              <a:ext uri="{FF2B5EF4-FFF2-40B4-BE49-F238E27FC236}">
                <a16:creationId xmlns:a16="http://schemas.microsoft.com/office/drawing/2014/main" id="{E86532C4-FE5C-464A-8E54-36770C4A8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287100"/>
            <a:ext cx="392607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Нормирование оборотных средств </a:t>
            </a:r>
          </a:p>
        </p:txBody>
      </p:sp>
      <p:sp>
        <p:nvSpPr>
          <p:cNvPr id="88073" name="Text Box 9">
            <a:extLst>
              <a:ext uri="{FF2B5EF4-FFF2-40B4-BE49-F238E27FC236}">
                <a16:creationId xmlns:a16="http://schemas.microsoft.com/office/drawing/2014/main" id="{C961E533-4B06-4321-B689-BCF9DE292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836613"/>
            <a:ext cx="7056437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kumimoji="0" lang="ru-RU" alt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Нормативы оборотных средств устанавливаются по оборотным фондам, фонды обращения не нормируются</a:t>
            </a:r>
          </a:p>
        </p:txBody>
      </p:sp>
      <p:sp>
        <p:nvSpPr>
          <p:cNvPr id="88074" name="Text Box 10">
            <a:extLst>
              <a:ext uri="{FF2B5EF4-FFF2-40B4-BE49-F238E27FC236}">
                <a16:creationId xmlns:a16="http://schemas.microsoft.com/office/drawing/2014/main" id="{E9C22EA4-EA31-4FB3-AFC7-AE78AA50E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765175"/>
            <a:ext cx="360363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ru-RU" alt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!</a:t>
            </a:r>
          </a:p>
        </p:txBody>
      </p:sp>
      <p:sp>
        <p:nvSpPr>
          <p:cNvPr id="88075" name="Text Box 11">
            <a:extLst>
              <a:ext uri="{FF2B5EF4-FFF2-40B4-BE49-F238E27FC236}">
                <a16:creationId xmlns:a16="http://schemas.microsoft.com/office/drawing/2014/main" id="{967A3E4E-EFEE-43D8-B550-A92B3B919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628775"/>
            <a:ext cx="5834062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Частные нормативы оборотных средств</a:t>
            </a:r>
          </a:p>
        </p:txBody>
      </p:sp>
      <p:sp>
        <p:nvSpPr>
          <p:cNvPr id="88076" name="Text Box 12">
            <a:extLst>
              <a:ext uri="{FF2B5EF4-FFF2-40B4-BE49-F238E27FC236}">
                <a16:creationId xmlns:a16="http://schemas.microsoft.com/office/drawing/2014/main" id="{26570F39-5121-48C1-AFAD-CB62627B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2997200"/>
            <a:ext cx="6551613" cy="1984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Норма запаса в днях:     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В</a:t>
            </a:r>
            <a:r>
              <a:rPr kumimoji="0" lang="en-US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i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=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ТЕК 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+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ТР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+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СТР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+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ПОДГ</a:t>
            </a:r>
            <a:endParaRPr kumimoji="0" lang="ru-RU" altLang="ru-RU" sz="20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где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ТЕК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– текущий запас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ТР 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– транспортный запас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СТР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– страховой запас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В</a:t>
            </a:r>
            <a:r>
              <a:rPr kumimoji="0" lang="ru-RU" altLang="ru-RU" sz="2000" i="1" baseline="-100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ПОДГ</a:t>
            </a:r>
            <a:r>
              <a:rPr kumimoji="0" lang="ru-RU" altLang="ru-RU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– подготовительный запас</a:t>
            </a:r>
          </a:p>
        </p:txBody>
      </p:sp>
      <p:sp>
        <p:nvSpPr>
          <p:cNvPr id="28679" name="Rectangle 14">
            <a:extLst>
              <a:ext uri="{FF2B5EF4-FFF2-40B4-BE49-F238E27FC236}">
                <a16:creationId xmlns:a16="http://schemas.microsoft.com/office/drawing/2014/main" id="{1D984F90-371E-4535-8AAB-269945FD2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8680" name="Rectangle 16">
            <a:extLst>
              <a:ext uri="{FF2B5EF4-FFF2-40B4-BE49-F238E27FC236}">
                <a16:creationId xmlns:a16="http://schemas.microsoft.com/office/drawing/2014/main" id="{028A80EB-DC92-45A2-ACF2-3088C4E6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8681" name="Rectangle 18">
            <a:extLst>
              <a:ext uri="{FF2B5EF4-FFF2-40B4-BE49-F238E27FC236}">
                <a16:creationId xmlns:a16="http://schemas.microsoft.com/office/drawing/2014/main" id="{D594BF3D-E820-4F35-93E5-CE6AACD15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graphicFrame>
        <p:nvGraphicFramePr>
          <p:cNvPr id="28682" name="Object 17">
            <a:extLst>
              <a:ext uri="{FF2B5EF4-FFF2-40B4-BE49-F238E27FC236}">
                <a16:creationId xmlns:a16="http://schemas.microsoft.com/office/drawing/2014/main" id="{68B0B36D-AB3B-4CC9-9C3E-32BE85F54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989138"/>
          <a:ext cx="40322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Формула" r:id="rId3" imgW="3086100" imgH="673100" progId="Equation.3">
                  <p:embed/>
                </p:oleObj>
              </mc:Choice>
              <mc:Fallback>
                <p:oleObj name="Формула" r:id="rId3" imgW="3086100" imgH="673100" progId="Equation.3">
                  <p:embed/>
                  <p:pic>
                    <p:nvPicPr>
                      <p:cNvPr id="28682" name="Object 17">
                        <a:extLst>
                          <a:ext uri="{FF2B5EF4-FFF2-40B4-BE49-F238E27FC236}">
                            <a16:creationId xmlns:a16="http://schemas.microsoft.com/office/drawing/2014/main" id="{68B0B36D-AB3B-4CC9-9C3E-32BE85F54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989138"/>
                        <a:ext cx="4032250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685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>
            <a:extLst>
              <a:ext uri="{FF2B5EF4-FFF2-40B4-BE49-F238E27FC236}">
                <a16:creationId xmlns:a16="http://schemas.microsoft.com/office/drawing/2014/main" id="{1237FEB2-065D-4E17-AF8B-19247424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978925"/>
            <a:ext cx="785921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endParaRPr kumimoji="0" lang="ru-RU" altLang="ru-RU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endParaRPr kumimoji="0" lang="ru-RU" altLang="ru-RU" sz="2400" b="1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27655" name="Rectangle 12">
            <a:extLst>
              <a:ext uri="{FF2B5EF4-FFF2-40B4-BE49-F238E27FC236}">
                <a16:creationId xmlns:a16="http://schemas.microsoft.com/office/drawing/2014/main" id="{594772E8-D86F-46CE-83DA-C7B91AC7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7" name="Rectangle 14">
            <a:extLst>
              <a:ext uri="{FF2B5EF4-FFF2-40B4-BE49-F238E27FC236}">
                <a16:creationId xmlns:a16="http://schemas.microsoft.com/office/drawing/2014/main" id="{4C93C764-8D2E-4585-889C-F740B2D3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59" name="Rectangle 16">
            <a:extLst>
              <a:ext uri="{FF2B5EF4-FFF2-40B4-BE49-F238E27FC236}">
                <a16:creationId xmlns:a16="http://schemas.microsoft.com/office/drawing/2014/main" id="{AC731B04-A9D3-4A6F-84AE-0B8CFE6E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7661" name="Rectangle 18">
            <a:extLst>
              <a:ext uri="{FF2B5EF4-FFF2-40B4-BE49-F238E27FC236}">
                <a16:creationId xmlns:a16="http://schemas.microsoft.com/office/drawing/2014/main" id="{1140B6CA-6682-4480-A4BF-306A96A6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800" b="0">
              <a:latin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71600" y="404665"/>
            <a:ext cx="79208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  <a:tabLst>
                <a:tab pos="540385" algn="l"/>
              </a:tabLst>
            </a:pPr>
            <a:r>
              <a:rPr lang="ru-RU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Транспортный запас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определяется исходя из продолжительности доставки груза от поставщика к потребителю (без учета времени нахождения платежных документов в обороте).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  <a:tabLst>
                <a:tab pos="540385" algn="l"/>
              </a:tabLst>
            </a:pPr>
            <a:r>
              <a:rPr lang="ru-RU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Текущий запас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spc="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основной вид запасов, величина которого зависит от частоты поставок товарно-материальных ценностей.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  <a:tabLst>
                <a:tab pos="540385" algn="l"/>
              </a:tabLst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Норму оборотных средств для образования </a:t>
            </a:r>
            <a:r>
              <a:rPr lang="ru-RU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страхового запаса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принято исчислять как половину нормы текущего запаса.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  <a:tabLst>
                <a:tab pos="540385" algn="l"/>
              </a:tabLst>
            </a:pPr>
            <a:r>
              <a:rPr lang="ru-RU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Подготовительный запас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создается в период подготовки материалов к производству, включая анализ и лабораторные испытания.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4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56160" y="857250"/>
            <a:ext cx="6495803" cy="8096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altLang="ru-RU" b="1" i="1" dirty="0" smtClean="0"/>
              <a:t>Вопрос 2.</a:t>
            </a:r>
            <a:r>
              <a:rPr lang="ru-RU" altLang="ru-RU" b="1" dirty="0" smtClean="0"/>
              <a:t> Имущество предприятия. Оборотные средства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261614" y="1756554"/>
            <a:ext cx="7052093" cy="3978934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Clr>
                <a:schemeClr val="accent3"/>
              </a:buClr>
              <a:buNone/>
              <a:defRPr/>
            </a:pPr>
            <a:endParaRPr lang="ru-RU" i="1" dirty="0"/>
          </a:p>
          <a:p>
            <a:pPr marL="0" indent="0">
              <a:lnSpc>
                <a:spcPct val="80000"/>
              </a:lnSpc>
              <a:buClr>
                <a:schemeClr val="accent3"/>
              </a:buClr>
              <a:buNone/>
              <a:defRPr/>
            </a:pP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37760"/>
            <a:ext cx="4616912" cy="33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87624" y="548681"/>
            <a:ext cx="7704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Оборотные средства </a:t>
            </a:r>
            <a:r>
              <a:rPr lang="ru-RU" altLang="ru-RU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предприятия </a:t>
            </a:r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– это </a:t>
            </a:r>
          </a:p>
          <a:p>
            <a:endParaRPr lang="ru-RU" alt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совокупность денежных средств, вложенных в: </a:t>
            </a:r>
          </a:p>
          <a:p>
            <a:endParaRPr lang="ru-RU" altLang="ru-RU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а) </a:t>
            </a:r>
            <a:r>
              <a:rPr lang="ru-RU" altLang="ru-RU" sz="28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оборотные производственные фонды</a:t>
            </a:r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и </a:t>
            </a:r>
          </a:p>
          <a:p>
            <a:endParaRPr lang="ru-RU" alt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б) </a:t>
            </a:r>
            <a:r>
              <a:rPr lang="ru-RU" altLang="ru-RU" sz="28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фонды обращения</a:t>
            </a:r>
            <a:r>
              <a:rPr lang="ru-RU" altLang="ru-RU" sz="28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/>
            </a:r>
            <a:br>
              <a:rPr lang="ru-RU" altLang="ru-RU" sz="28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</a:br>
            <a:endParaRPr lang="ru-RU" sz="2800" u="sng" dirty="0"/>
          </a:p>
        </p:txBody>
      </p:sp>
    </p:spTree>
    <p:extLst>
      <p:ext uri="{BB962C8B-B14F-4D97-AF65-F5344CB8AC3E}">
        <p14:creationId xmlns:p14="http://schemas.microsoft.com/office/powerpoint/2010/main" val="388215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75656" y="548681"/>
            <a:ext cx="74168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а) Оборотные производственные фонды </a:t>
            </a:r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– это </a:t>
            </a:r>
          </a:p>
          <a:p>
            <a:endParaRPr lang="ru-RU" alt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r>
              <a:rPr lang="ru-RU" altLang="ru-RU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часть средств производства, вещественные элементы которых расходуются в каждом производственном цикле, их стоимость переносится на готовую продукцию сразу и целиком</a:t>
            </a:r>
          </a:p>
          <a:p>
            <a:endParaRPr lang="ru-RU" alt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257312"/>
            <a:ext cx="533474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0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624110"/>
            <a:ext cx="7704856" cy="823360"/>
          </a:xfrm>
        </p:spPr>
        <p:txBody>
          <a:bodyPr/>
          <a:lstStyle/>
          <a:p>
            <a:pPr algn="ctr" eaLnBrk="1" hangingPunct="1"/>
            <a:endParaRPr lang="ru-RU" altLang="ru-RU" sz="21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" y="238336"/>
            <a:ext cx="9004264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39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624110"/>
            <a:ext cx="7704856" cy="82336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2800" b="1" dirty="0" smtClean="0"/>
              <a:t>б) Фонды обращения – это</a:t>
            </a:r>
            <a:br>
              <a:rPr lang="ru-RU" altLang="ru-RU" sz="2800" b="1" dirty="0" smtClean="0"/>
            </a:br>
            <a:r>
              <a:rPr lang="ru-RU" altLang="ru-RU" sz="2800" b="1" dirty="0"/>
              <a:t/>
            </a:r>
            <a:br>
              <a:rPr lang="ru-RU" altLang="ru-RU" sz="2800" b="1" dirty="0"/>
            </a:br>
            <a:r>
              <a:rPr lang="ru-RU" altLang="ru-RU" sz="2800" b="1" dirty="0" smtClean="0"/>
              <a:t>совокупность средств, функционирующих в сфере обращения</a:t>
            </a:r>
            <a:br>
              <a:rPr lang="ru-RU" altLang="ru-RU" sz="2800" b="1" dirty="0" smtClean="0"/>
            </a:br>
            <a:r>
              <a:rPr lang="ru-RU" altLang="ru-RU" sz="2800" b="1" dirty="0"/>
              <a:t/>
            </a:r>
            <a:br>
              <a:rPr lang="ru-RU" altLang="ru-RU" sz="2800" b="1" dirty="0"/>
            </a:br>
            <a:endParaRPr lang="ru-RU" alt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4712732"/>
            <a:ext cx="3364958" cy="21452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712732"/>
            <a:ext cx="2592069" cy="21452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471" y="4712732"/>
            <a:ext cx="2899737" cy="21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624110"/>
            <a:ext cx="7704856" cy="823360"/>
          </a:xfrm>
        </p:spPr>
        <p:txBody>
          <a:bodyPr/>
          <a:lstStyle/>
          <a:p>
            <a:pPr algn="ctr" eaLnBrk="1" hangingPunct="1"/>
            <a:r>
              <a:rPr lang="ru-RU" altLang="ru-RU" sz="2100" b="1" dirty="0"/>
              <a:t>Источники финансирования и пополнения оборотных средств организации: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259633" y="1556792"/>
            <a:ext cx="7056784" cy="1728192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ru-RU" altLang="ru-RU" sz="2400" b="1" dirty="0" smtClean="0"/>
              <a:t>Собственные источники – средства, постоянно находящиеся в распоряжении предприятия и формируемые за счет собственных ресурсов</a:t>
            </a:r>
            <a:endParaRPr lang="ru-RU" altLang="ru-RU" sz="2400" dirty="0" smtClean="0"/>
          </a:p>
          <a:p>
            <a:pPr eaLnBrk="1" hangingPunct="1"/>
            <a:r>
              <a:rPr lang="ru-RU" altLang="ru-RU" sz="2400" b="1" dirty="0" smtClean="0"/>
              <a:t>Заемные средства – средства сторонних лиц, привлеченных на определенный срок для осуществления своей деятельности</a:t>
            </a:r>
            <a:endParaRPr lang="ru-RU" alt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69" y="3645024"/>
            <a:ext cx="617306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6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>
            <a:extLst>
              <a:ext uri="{FF2B5EF4-FFF2-40B4-BE49-F238E27FC236}">
                <a16:creationId xmlns:a16="http://schemas.microsoft.com/office/drawing/2014/main" id="{41F2E8A8-51B3-4554-A291-BE9B32CE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77800"/>
            <a:ext cx="7634287" cy="57372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45000"/>
              </a:spcBef>
              <a:defRPr/>
            </a:pPr>
            <a:r>
              <a:rPr kumimoji="0" lang="ru-RU" altLang="ru-RU" sz="2400" i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Источники образования оборотных средств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Средства, выделенные государством в момент образования предприятия или организации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Ассигнования из государственного бюджета строго целевого назначения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Плановое накопление прибыли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Средства от вышестоящей организации, получаемые в порядке перераспределения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Средства, приравненные к собственным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Выручка за текущий период от реализации продукции, работ и услуг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Краткосрочные кредиты банка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Выпуск и продажа дополнительного количества акций</a:t>
            </a:r>
          </a:p>
          <a:p>
            <a:pPr marL="442913" indent="-442913" algn="just" eaLnBrk="1" hangingPunct="1">
              <a:spcBef>
                <a:spcPct val="45000"/>
              </a:spcBef>
              <a:buFont typeface="Wingdings" panose="05000000000000000000" pitchFamily="2" charset="2"/>
              <a:buChar char="ü"/>
              <a:tabLst>
                <a:tab pos="442913" algn="l"/>
              </a:tabLst>
              <a:defRPr/>
            </a:pPr>
            <a:r>
              <a:rPr kumimoji="0" lang="ru-RU" alt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Средства от предприятий и организаций, выделяемые рассматриваемой организации для долевого участия в выпуске продукции</a:t>
            </a:r>
          </a:p>
        </p:txBody>
      </p:sp>
    </p:spTree>
    <p:extLst>
      <p:ext uri="{BB962C8B-B14F-4D97-AF65-F5344CB8AC3E}">
        <p14:creationId xmlns:p14="http://schemas.microsoft.com/office/powerpoint/2010/main" val="278626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7" y="624110"/>
            <a:ext cx="7058744" cy="1280890"/>
          </a:xfrm>
        </p:spPr>
        <p:txBody>
          <a:bodyPr>
            <a:normAutofit fontScale="90000"/>
          </a:bodyPr>
          <a:lstStyle/>
          <a:p>
            <a:r>
              <a:rPr lang="ru-RU" alt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Характерные черты оборотных средств:</a:t>
            </a:r>
            <a:br>
              <a:rPr lang="ru-RU" alt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9633" y="1988840"/>
            <a:ext cx="7274768" cy="3922382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ru-RU" altLang="ru-RU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</a:t>
            </a:r>
            <a:r>
              <a:rPr lang="ru-RU" altLang="ru-RU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. Участвуют только в одном производственном цикле</a:t>
            </a:r>
          </a:p>
          <a:p>
            <a:pPr marL="0" indent="0" algn="just">
              <a:buNone/>
              <a:defRPr/>
            </a:pPr>
            <a:r>
              <a:rPr lang="ru-RU" altLang="ru-RU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2. В производственном цикле полностью потребляются</a:t>
            </a:r>
          </a:p>
          <a:p>
            <a:pPr marL="0" indent="0" algn="just">
              <a:buNone/>
              <a:defRPr/>
            </a:pPr>
            <a:r>
              <a:rPr lang="ru-RU" altLang="ru-RU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3. Вещественно входят в состав изготавливаемой продукции</a:t>
            </a:r>
          </a:p>
          <a:p>
            <a:pPr marL="0" indent="0" algn="just">
              <a:buNone/>
              <a:defRPr/>
            </a:pPr>
            <a:r>
              <a:rPr lang="ru-RU" altLang="ru-RU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4. Переносят полностью свою стоимость на себестоимость готовой продукции</a:t>
            </a:r>
            <a:r>
              <a:rPr lang="ru-RU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1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939</TotalTime>
  <Words>593</Words>
  <Application>Microsoft Office PowerPoint</Application>
  <PresentationFormat>Экран (4:3)</PresentationFormat>
  <Paragraphs>85</Paragraphs>
  <Slides>19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31" baseType="lpstr">
      <vt:lpstr>Arial</vt:lpstr>
      <vt:lpstr>Calibri</vt:lpstr>
      <vt:lpstr>Century Gothic</vt:lpstr>
      <vt:lpstr>Courier New</vt:lpstr>
      <vt:lpstr>Symbol</vt:lpstr>
      <vt:lpstr>Tahoma</vt:lpstr>
      <vt:lpstr>Times New Roman</vt:lpstr>
      <vt:lpstr>Wingdings</vt:lpstr>
      <vt:lpstr>Wingdings 3</vt:lpstr>
      <vt:lpstr>Легкий дым</vt:lpstr>
      <vt:lpstr>Уравнение</vt:lpstr>
      <vt:lpstr>Формула</vt:lpstr>
      <vt:lpstr>Презентация PowerPoint</vt:lpstr>
      <vt:lpstr>Вопрос 2. Имущество предприятия. Оборотные средства</vt:lpstr>
      <vt:lpstr>Презентация PowerPoint</vt:lpstr>
      <vt:lpstr>Презентация PowerPoint</vt:lpstr>
      <vt:lpstr>Презентация PowerPoint</vt:lpstr>
      <vt:lpstr>б) Фонды обращения – это  совокупность средств, функционирующих в сфере обращения  </vt:lpstr>
      <vt:lpstr>Источники финансирования и пополнения оборотных средств организации:</vt:lpstr>
      <vt:lpstr>Презентация PowerPoint</vt:lpstr>
      <vt:lpstr>Характерные черты оборотных средств: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ВВК</cp:lastModifiedBy>
  <cp:revision>140</cp:revision>
  <dcterms:created xsi:type="dcterms:W3CDTF">2018-03-19T04:05:33Z</dcterms:created>
  <dcterms:modified xsi:type="dcterms:W3CDTF">2023-09-27T16:05:12Z</dcterms:modified>
</cp:coreProperties>
</file>